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77" r:id="rId24"/>
    <p:sldId id="281" r:id="rId25"/>
    <p:sldId id="284" r:id="rId26"/>
    <p:sldId id="282" r:id="rId27"/>
    <p:sldId id="283" r:id="rId28"/>
    <p:sldId id="278" r:id="rId29"/>
  </p:sldIdLst>
  <p:sldSz cx="9144000" cy="5143500" type="screen16x9"/>
  <p:notesSz cx="6858000" cy="9144000"/>
  <p:defaultTextStyle>
    <a:defPPr>
      <a:defRPr lang="uk-UA"/>
    </a:defPPr>
    <a:lvl1pPr marL="0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7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5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3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1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0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37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5" algn="l" defTabSz="6856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6E"/>
    <a:srgbClr val="78BA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8285" autoAdjust="0"/>
  </p:normalViewPr>
  <p:slideViewPr>
    <p:cSldViewPr snapToGrid="0">
      <p:cViewPr>
        <p:scale>
          <a:sx n="90" d="100"/>
          <a:sy n="90" d="100"/>
        </p:scale>
        <p:origin x="-1205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9F16C-3546-4BEE-B7EE-A1A1C318012B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5644-8305-452D-A121-013C1C97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97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45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93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41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90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37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85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org/newsroom/nsf-expert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https://www.nsf.org/newsroom/nsf-experts/</a:t>
            </a:r>
            <a:r>
              <a:rPr lang="ru-RU" dirty="0" smtClean="0"/>
              <a:t> - у нас вот этот </a:t>
            </a:r>
            <a:r>
              <a:rPr lang="en-US" dirty="0" smtClean="0"/>
              <a:t>NSF / </a:t>
            </a:r>
            <a:r>
              <a:rPr lang="ru-RU" dirty="0" smtClean="0"/>
              <a:t>У него другой логотип, и расшифровывается он как Национальный Научный</a:t>
            </a:r>
            <a:r>
              <a:rPr lang="ru-RU" baseline="0" dirty="0" smtClean="0"/>
              <a:t> Фонд </a:t>
            </a:r>
            <a:r>
              <a:rPr lang="en-US" baseline="0" dirty="0" smtClean="0"/>
              <a:t>National Scientific Foundation</a:t>
            </a:r>
            <a:r>
              <a:rPr lang="ru-RU" baseline="0" dirty="0" smtClean="0"/>
              <a:t>. Так у меня написано, но я перерыла их сайт – нигде не могу  найти расшифровку, чтобы проверить, правильно ли это. Помогите, пожалуйста. Также см. перевод на 7м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5644-8305-452D-A121-013C1C97CD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Помогите сформулировать правильно: в России мы тоже с 1999, в других странах – позже появились. Но слайд про регистрацию, а она для </a:t>
            </a:r>
            <a:r>
              <a:rPr lang="ru-RU" dirty="0" err="1" smtClean="0"/>
              <a:t>ЕврАзЭС</a:t>
            </a:r>
            <a:r>
              <a:rPr lang="ru-RU" dirty="0" smtClean="0"/>
              <a:t> – единая. Красное - мы</a:t>
            </a:r>
            <a:r>
              <a:rPr lang="ru-RU" baseline="0" dirty="0" smtClean="0"/>
              <a:t> можем так сказать за </a:t>
            </a:r>
            <a:r>
              <a:rPr lang="ru-RU" baseline="0" dirty="0" err="1" smtClean="0"/>
              <a:t>ЕврАзЭс</a:t>
            </a:r>
            <a:r>
              <a:rPr lang="ru-RU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5644-8305-452D-A121-013C1C97CD7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5644-8305-452D-A121-013C1C97CD7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нас точно такой же </a:t>
            </a:r>
            <a:r>
              <a:rPr lang="ru-RU" dirty="0" err="1" smtClean="0"/>
              <a:t>Free</a:t>
            </a:r>
            <a:r>
              <a:rPr lang="ru-RU" dirty="0" smtClean="0"/>
              <a:t> </a:t>
            </a:r>
            <a:r>
              <a:rPr lang="ru-RU" dirty="0" err="1" smtClean="0"/>
              <a:t>Sale</a:t>
            </a:r>
            <a:r>
              <a:rPr lang="ru-RU" dirty="0" smtClean="0"/>
              <a:t> сертификат, разница только в одном слове: </a:t>
            </a:r>
            <a:r>
              <a:rPr lang="ru-RU" dirty="0" err="1" smtClean="0"/>
              <a:t>Russia</a:t>
            </a:r>
            <a:r>
              <a:rPr lang="ru-RU" dirty="0" smtClean="0"/>
              <a:t>/</a:t>
            </a:r>
            <a:r>
              <a:rPr lang="ru-RU" dirty="0" err="1" smtClean="0"/>
              <a:t>Ukraine</a:t>
            </a:r>
            <a:r>
              <a:rPr lang="en-US" dirty="0" smtClean="0"/>
              <a:t> </a:t>
            </a:r>
            <a:r>
              <a:rPr lang="ru-RU" dirty="0" smtClean="0"/>
              <a:t>после </a:t>
            </a:r>
            <a:r>
              <a:rPr lang="en-US" dirty="0" smtClean="0"/>
              <a:t>Destination</a:t>
            </a:r>
            <a:r>
              <a:rPr lang="ru-RU" dirty="0" smtClean="0"/>
              <a:t>. Может просто </a:t>
            </a:r>
          </a:p>
          <a:p>
            <a:r>
              <a:rPr lang="ru-RU" dirty="0" smtClean="0"/>
              <a:t>пририсовать вторую страну сюда же?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5644-8305-452D-A121-013C1C97CD7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</a:t>
            </a:r>
            <a:r>
              <a:rPr lang="ru-RU" baseline="0" dirty="0" smtClean="0"/>
              <a:t> регистрации у нас предоставляется похожий комплект, но он немного отличается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5644-8305-452D-A121-013C1C97CD7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ru-RU" baseline="0" dirty="0" smtClean="0"/>
              <a:t> нас вместо Описания продукта другой документ с похожим, но отличным содержанием. Сертификатов качества на каждый ингредиент не существует, это Ирина Петровна что-то попутала – есть спецификация на сырье. Банки ставим рядом наши с нашей этикеткой?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5644-8305-452D-A121-013C1C97CD7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нас такие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5644-8305-452D-A121-013C1C97CD7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1" cy="1241822"/>
          </a:xfrm>
        </p:spPr>
        <p:txBody>
          <a:bodyPr/>
          <a:lstStyle>
            <a:lvl1pPr marL="0" indent="0" algn="ctr">
              <a:buNone/>
              <a:defRPr sz="1700"/>
            </a:lvl1pPr>
            <a:lvl2pPr marL="342848" indent="0" algn="ctr">
              <a:buNone/>
              <a:defRPr sz="1500"/>
            </a:lvl2pPr>
            <a:lvl3pPr marL="685697" indent="0" algn="ctr">
              <a:buNone/>
              <a:defRPr sz="1400"/>
            </a:lvl3pPr>
            <a:lvl4pPr marL="1028545" indent="0" algn="ctr">
              <a:buNone/>
              <a:defRPr sz="1200"/>
            </a:lvl4pPr>
            <a:lvl5pPr marL="1371393" indent="0" algn="ctr">
              <a:buNone/>
              <a:defRPr sz="1200"/>
            </a:lvl5pPr>
            <a:lvl6pPr marL="1714241" indent="0" algn="ctr">
              <a:buNone/>
              <a:defRPr sz="1200"/>
            </a:lvl6pPr>
            <a:lvl7pPr marL="2057090" indent="0" algn="ctr">
              <a:buNone/>
              <a:defRPr sz="1200"/>
            </a:lvl7pPr>
            <a:lvl8pPr marL="2399937" indent="0" algn="ctr">
              <a:buNone/>
              <a:defRPr sz="1200"/>
            </a:lvl8pPr>
            <a:lvl9pPr marL="2742785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8373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4661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5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46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48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0808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972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48" indent="0">
              <a:buNone/>
              <a:defRPr sz="1500" b="1"/>
            </a:lvl2pPr>
            <a:lvl3pPr marL="685697" indent="0">
              <a:buNone/>
              <a:defRPr sz="1400" b="1"/>
            </a:lvl3pPr>
            <a:lvl4pPr marL="1028545" indent="0">
              <a:buNone/>
              <a:defRPr sz="1200" b="1"/>
            </a:lvl4pPr>
            <a:lvl5pPr marL="1371393" indent="0">
              <a:buNone/>
              <a:defRPr sz="1200" b="1"/>
            </a:lvl5pPr>
            <a:lvl6pPr marL="1714241" indent="0">
              <a:buNone/>
              <a:defRPr sz="1200" b="1"/>
            </a:lvl6pPr>
            <a:lvl7pPr marL="2057090" indent="0">
              <a:buNone/>
              <a:defRPr sz="1200" b="1"/>
            </a:lvl7pPr>
            <a:lvl8pPr marL="2399937" indent="0">
              <a:buNone/>
              <a:defRPr sz="1200" b="1"/>
            </a:lvl8pPr>
            <a:lvl9pPr marL="274278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48" indent="0">
              <a:buNone/>
              <a:defRPr sz="1500" b="1"/>
            </a:lvl2pPr>
            <a:lvl3pPr marL="685697" indent="0">
              <a:buNone/>
              <a:defRPr sz="1400" b="1"/>
            </a:lvl3pPr>
            <a:lvl4pPr marL="1028545" indent="0">
              <a:buNone/>
              <a:defRPr sz="1200" b="1"/>
            </a:lvl4pPr>
            <a:lvl5pPr marL="1371393" indent="0">
              <a:buNone/>
              <a:defRPr sz="1200" b="1"/>
            </a:lvl5pPr>
            <a:lvl6pPr marL="1714241" indent="0">
              <a:buNone/>
              <a:defRPr sz="1200" b="1"/>
            </a:lvl6pPr>
            <a:lvl7pPr marL="2057090" indent="0">
              <a:buNone/>
              <a:defRPr sz="1200" b="1"/>
            </a:lvl7pPr>
            <a:lvl8pPr marL="2399937" indent="0">
              <a:buNone/>
              <a:defRPr sz="1200" b="1"/>
            </a:lvl8pPr>
            <a:lvl9pPr marL="274278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5944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968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6206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7" indent="0">
              <a:buNone/>
              <a:defRPr sz="900"/>
            </a:lvl3pPr>
            <a:lvl4pPr marL="1028545" indent="0">
              <a:buNone/>
              <a:defRPr sz="800"/>
            </a:lvl4pPr>
            <a:lvl5pPr marL="1371393" indent="0">
              <a:buNone/>
              <a:defRPr sz="800"/>
            </a:lvl5pPr>
            <a:lvl6pPr marL="1714241" indent="0">
              <a:buNone/>
              <a:defRPr sz="800"/>
            </a:lvl6pPr>
            <a:lvl7pPr marL="2057090" indent="0">
              <a:buNone/>
              <a:defRPr sz="800"/>
            </a:lvl7pPr>
            <a:lvl8pPr marL="2399937" indent="0">
              <a:buNone/>
              <a:defRPr sz="800"/>
            </a:lvl8pPr>
            <a:lvl9pPr marL="274278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532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7" indent="0">
              <a:buNone/>
              <a:defRPr sz="1700"/>
            </a:lvl3pPr>
            <a:lvl4pPr marL="1028545" indent="0">
              <a:buNone/>
              <a:defRPr sz="1500"/>
            </a:lvl4pPr>
            <a:lvl5pPr marL="1371393" indent="0">
              <a:buNone/>
              <a:defRPr sz="1500"/>
            </a:lvl5pPr>
            <a:lvl6pPr marL="1714241" indent="0">
              <a:buNone/>
              <a:defRPr sz="1500"/>
            </a:lvl6pPr>
            <a:lvl7pPr marL="2057090" indent="0">
              <a:buNone/>
              <a:defRPr sz="1500"/>
            </a:lvl7pPr>
            <a:lvl8pPr marL="2399937" indent="0">
              <a:buNone/>
              <a:defRPr sz="1500"/>
            </a:lvl8pPr>
            <a:lvl9pPr marL="2742785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7" indent="0">
              <a:buNone/>
              <a:defRPr sz="900"/>
            </a:lvl3pPr>
            <a:lvl4pPr marL="1028545" indent="0">
              <a:buNone/>
              <a:defRPr sz="800"/>
            </a:lvl4pPr>
            <a:lvl5pPr marL="1371393" indent="0">
              <a:buNone/>
              <a:defRPr sz="800"/>
            </a:lvl5pPr>
            <a:lvl6pPr marL="1714241" indent="0">
              <a:buNone/>
              <a:defRPr sz="800"/>
            </a:lvl6pPr>
            <a:lvl7pPr marL="2057090" indent="0">
              <a:buNone/>
              <a:defRPr sz="800"/>
            </a:lvl7pPr>
            <a:lvl8pPr marL="2399937" indent="0">
              <a:buNone/>
              <a:defRPr sz="800"/>
            </a:lvl8pPr>
            <a:lvl9pPr marL="274278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3981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68570" tIns="34285" rIns="68570" bIns="342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570" tIns="34285" rIns="68570" bIns="342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68570" tIns="34285" rIns="68570" bIns="3428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231A-0A8F-4C11-9093-F445A52094AD}" type="datetimeFigureOut">
              <a:rPr lang="uk-UA" smtClean="0"/>
              <a:pPr/>
              <a:t>27.05.2020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68570" tIns="34285" rIns="68570" bIns="3428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5" rIns="68570" bIns="3428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EBA2-B786-4A54-9298-937EB10503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812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69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68569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3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1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9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6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3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2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0" indent="-171425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5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3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1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0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7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5" algn="l" defTabSz="6856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730" y="2507903"/>
            <a:ext cx="7117489" cy="140806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2900" b="1" dirty="0" smtClean="0">
                <a:solidFill>
                  <a:schemeClr val="bg1"/>
                </a:solidFill>
                <a:latin typeface="Petersburg" pitchFamily="34" charset="0"/>
                <a:cs typeface="Arial" panose="020B0604020202020204" pitchFamily="34" charset="0"/>
              </a:rPr>
              <a:t>КОНТРОЛЬ КАЧЕСТВА </a:t>
            </a:r>
            <a:r>
              <a:rPr lang="en-US" altLang="ru-RU" sz="2900" b="1" dirty="0" smtClean="0">
                <a:solidFill>
                  <a:schemeClr val="bg1"/>
                </a:solidFill>
                <a:latin typeface="Petersburg" pitchFamily="34" charset="0"/>
                <a:cs typeface="Arial" panose="020B0604020202020204" pitchFamily="34" charset="0"/>
              </a:rPr>
              <a:t/>
            </a:r>
            <a:br>
              <a:rPr lang="en-US" altLang="ru-RU" sz="2900" b="1" dirty="0" smtClean="0">
                <a:solidFill>
                  <a:schemeClr val="bg1"/>
                </a:solidFill>
                <a:latin typeface="Petersburg" pitchFamily="34" charset="0"/>
                <a:cs typeface="Arial" panose="020B0604020202020204" pitchFamily="34" charset="0"/>
              </a:rPr>
            </a:br>
            <a:r>
              <a:rPr lang="ru-RU" altLang="ru-RU" sz="2900" b="1" dirty="0" smtClean="0">
                <a:solidFill>
                  <a:schemeClr val="bg1"/>
                </a:solidFill>
                <a:latin typeface="Petersburg" pitchFamily="34" charset="0"/>
                <a:cs typeface="Arial" panose="020B0604020202020204" pitchFamily="34" charset="0"/>
              </a:rPr>
              <a:t>И СЕРТИФИКАЦИЯ БАД </a:t>
            </a:r>
            <a:endParaRPr lang="en-US" altLang="ru-RU" sz="2900" b="1" dirty="0" smtClean="0">
              <a:solidFill>
                <a:schemeClr val="bg1"/>
              </a:solidFill>
              <a:latin typeface="Petersburg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altLang="ru-RU" sz="2900" b="1" dirty="0" smtClean="0">
                <a:solidFill>
                  <a:schemeClr val="bg1"/>
                </a:solidFill>
                <a:latin typeface="Petersburg" pitchFamily="34" charset="0"/>
                <a:cs typeface="Arial" panose="020B0604020202020204" pitchFamily="34" charset="0"/>
              </a:rPr>
              <a:t>NATURE’S SUNSHINE PRODUCTS</a:t>
            </a:r>
          </a:p>
        </p:txBody>
      </p:sp>
      <p:pic>
        <p:nvPicPr>
          <p:cNvPr id="6" name="Picture 5" descr="A picture containing tableware, plate, drawing&#10;&#10;Description automatically generated">
            <a:extLst>
              <a:ext uri="{FF2B5EF4-FFF2-40B4-BE49-F238E27FC236}">
                <a16:creationId xmlns:a16="http://schemas.microsoft.com/office/drawing/2014/main" xmlns="" id="{FC0B468A-8ADF-7942-879A-D07F4FDBA9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730" y="871513"/>
            <a:ext cx="4068464" cy="11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8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4418" t="2555"/>
          <a:stretch/>
        </p:blipFill>
        <p:spPr bwMode="auto">
          <a:xfrm>
            <a:off x="192130" y="217562"/>
            <a:ext cx="2901386" cy="465243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7045" y="591262"/>
            <a:ext cx="2229911" cy="130034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altLang="ru-RU" sz="3800" b="1" dirty="0" smtClean="0">
                <a:solidFill>
                  <a:srgbClr val="007F6E"/>
                </a:solidFill>
                <a:latin typeface="Petersburg" pitchFamily="34" charset="0"/>
              </a:rPr>
              <a:t>TGA</a:t>
            </a:r>
          </a:p>
          <a:p>
            <a:pPr algn="ctr"/>
            <a:r>
              <a:rPr lang="ru-RU" altLang="uk-UA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THERAPEUTIC GOODS </a:t>
            </a:r>
            <a:r>
              <a:rPr lang="en-US" altLang="uk-UA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/>
            </a:r>
            <a:br>
              <a:rPr lang="en-US" altLang="uk-UA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</a:br>
            <a:r>
              <a:rPr lang="ru-RU" altLang="uk-UA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ADMINISTRATIOIN</a:t>
            </a:r>
            <a:endParaRPr lang="uk-UA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666" y="3287148"/>
            <a:ext cx="1538669" cy="91562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altLang="ru-RU" sz="3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KO</a:t>
            </a:r>
          </a:p>
          <a:p>
            <a:pPr algn="ctr"/>
            <a:r>
              <a:rPr lang="en-US" altLang="uk-UA" sz="17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KOSHER</a:t>
            </a:r>
            <a:endParaRPr lang="uk-UA" sz="17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4654" y="1845678"/>
            <a:ext cx="2814693" cy="154656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Австралийская администрация лекарственных средств. Подразделение австралийского Министерства здравоохранения и Геронтологии, установленного согласно Терапевтическому закону 1989 о Товарах (</a:t>
            </a:r>
            <a:r>
              <a:rPr lang="ru-RU" alt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Cth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715" y="4171445"/>
            <a:ext cx="2612571" cy="62323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соответствия продуктов требованиям </a:t>
            </a:r>
            <a:r>
              <a:rPr lang="ru-RU" alt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Кашрута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s://24nsp.ru/images/certificates/kosher-2019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079" b="-14036"/>
          <a:stretch/>
        </p:blipFill>
        <p:spPr bwMode="auto">
          <a:xfrm>
            <a:off x="6022185" y="217561"/>
            <a:ext cx="2901386" cy="465908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22185" y="217562"/>
            <a:ext cx="2901386" cy="39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57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1315448"/>
            <a:ext cx="8205538" cy="51551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ГАРАНТИЯ КАЧЕСТВА ПРОДУКТА </a:t>
            </a:r>
            <a:r>
              <a:rPr lang="en-US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NSP</a:t>
            </a:r>
            <a:endParaRPr lang="uk-UA" sz="29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730" y="1952978"/>
            <a:ext cx="1181033" cy="1181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991" y="1952978"/>
            <a:ext cx="1181033" cy="1181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373" y="1945382"/>
            <a:ext cx="1196225" cy="1196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501" y="3134009"/>
            <a:ext cx="1700012" cy="125417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производство в штате Юта, США, которое все время модернизируется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037" y="3134011"/>
            <a:ext cx="1636421" cy="74634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профессионального опыта в производстве БАД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9797" y="3134009"/>
            <a:ext cx="1661375" cy="125417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тратит миллионы долларов ежегодно на поддержание и совершенствование системы обеспечения и контроля качества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4696" y="3134010"/>
            <a:ext cx="1690352" cy="91562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гарантирует содержание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активных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 не менее 100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конец срока годности продукта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7209" y="3134010"/>
            <a:ext cx="1410237" cy="91562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заявлено на этикетке, соответствует содержимому упаковки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742" y="1945381"/>
            <a:ext cx="1176260" cy="11762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7266" y="1991520"/>
            <a:ext cx="1072166" cy="1072166"/>
          </a:xfrm>
          <a:prstGeom prst="rect">
            <a:avLst/>
          </a:prstGeom>
        </p:spPr>
      </p:pic>
      <p:pic>
        <p:nvPicPr>
          <p:cNvPr id="19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8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9" y="916335"/>
            <a:ext cx="8472486" cy="51551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КОНТРОЛЬ КАЧЕСТВА ПРОИЗВОДСТВА</a:t>
            </a:r>
            <a:endParaRPr lang="uk-UA" sz="29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685" y="1639872"/>
            <a:ext cx="8364827" cy="76173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аналитических</a:t>
            </a:r>
            <a:r>
              <a:rPr lang="uk-UA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лабораториях</a:t>
            </a:r>
            <a:r>
              <a:rPr lang="uk-UA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тестов и анализов для контроля качества и чистоты как сырья, так и готовой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05686" y="2896319"/>
            <a:ext cx="8274852" cy="34289"/>
          </a:xfrm>
          <a:prstGeom prst="rect">
            <a:avLst/>
          </a:prstGeom>
          <a:solidFill>
            <a:srgbClr val="78B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338071" y="2850812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3434752" y="2838364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8545309" y="2850812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5555368" y="2850812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85156" y="3149318"/>
            <a:ext cx="1815921" cy="71557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сырья</a:t>
            </a:r>
          </a:p>
          <a:p>
            <a:pPr algn="ctr"/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2701" y="3139734"/>
            <a:ext cx="1719329" cy="93101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 производства</a:t>
            </a:r>
          </a:p>
          <a:p>
            <a:pPr algn="ctr"/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8147" y="3184980"/>
            <a:ext cx="1709670" cy="71557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готовой продукции </a:t>
            </a:r>
          </a:p>
          <a:p>
            <a:pPr algn="ctr"/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0179" y="3184981"/>
            <a:ext cx="1873876" cy="136190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образцами с каждой производственной партии</a:t>
            </a:r>
          </a:p>
          <a:p>
            <a:pPr algn="ctr"/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79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809" y="572097"/>
            <a:ext cx="3796048" cy="3796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434" y="751550"/>
            <a:ext cx="5559400" cy="43857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24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КОНТРОЛЬ КАЧЕСТВА СЫРЬЯ</a:t>
            </a:r>
            <a:endParaRPr lang="en-US" altLang="ru-RU" sz="24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434" y="4292996"/>
            <a:ext cx="5028148" cy="93101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лекарственные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проверяются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содержание грязи по зольному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остатку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тяжелых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металлов.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434" y="1382567"/>
            <a:ext cx="4680418" cy="5001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определения идентичности растения проводится комплексный анализ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75" y="1982346"/>
            <a:ext cx="469861" cy="477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75" y="2606403"/>
            <a:ext cx="469861" cy="477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75" y="3230463"/>
            <a:ext cx="469861" cy="477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4940" y="1963028"/>
            <a:ext cx="3661794" cy="5001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uk-UA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рганолептика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вкуса, запаха, цвета и внешнего вида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940" y="2681841"/>
            <a:ext cx="4221051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используемой части растения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941" y="3230463"/>
            <a:ext cx="4289641" cy="93101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пределение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важных компонентов сырья с помощью тонкослойной хроматографии, инфракрасной спектрометрии и высокоэффективной жидкостной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хроматографии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23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88" y="347730"/>
            <a:ext cx="4201732" cy="4201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6537" y="821864"/>
            <a:ext cx="5559400" cy="80790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24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СОВРЕМЕННЫЕ МЕТОДЫ АНАЛИЗА</a:t>
            </a:r>
            <a:endParaRPr lang="en-US" altLang="ru-RU" sz="24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6536" y="1665997"/>
            <a:ext cx="4869663" cy="287000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анализов активных компонентов осуществляется с помощью </a:t>
            </a:r>
            <a:r>
              <a:rPr lang="en-US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</a:t>
            </a:r>
            <a:r>
              <a:rPr lang="en-US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ВЭЖХ – Высокоэффективная жидкостная 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хроматография)</a:t>
            </a:r>
            <a:r>
              <a:rPr lang="uk-UA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эффективный современный метод анализа, который позволяет определить количество и качество биологически активного вещества в сырье и в продукте. </a:t>
            </a:r>
            <a:endParaRPr lang="ru-RU" altLang="uk-UA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лидером среди методов анализа, поскольку позволяет разделить и идентифицировать необходимые компоненты из самых сложных смесей.</a:t>
            </a:r>
          </a:p>
          <a:p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применяется в химии, микробиологии, пищевой и фармацевтической сферах 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по контролю загрязнения окружающей 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  </a:t>
            </a:r>
            <a:endParaRPr lang="uk-UA" alt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286" y="2384704"/>
            <a:ext cx="2392934" cy="2049416"/>
          </a:xfrm>
          <a:prstGeom prst="rect">
            <a:avLst/>
          </a:prstGeom>
        </p:spPr>
      </p:pic>
      <p:pic>
        <p:nvPicPr>
          <p:cNvPr id="9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87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808" y="1126874"/>
            <a:ext cx="7512384" cy="5001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ru-RU" altLang="ru-RU" sz="2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СОВРЕМЕННЫЕ МЕТОДЫ АНАЛИЗА</a:t>
            </a:r>
            <a:endParaRPr lang="en-US" altLang="ru-RU" sz="28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4389" y="1541122"/>
            <a:ext cx="1502972" cy="1502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811" y="1545469"/>
            <a:ext cx="1502972" cy="15029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23" y="1668255"/>
            <a:ext cx="1502972" cy="1502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072" y="3044094"/>
            <a:ext cx="1873876" cy="16081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Тесты на газовом хроматографе позволяют оценить чистоту, активность ингредиента, а также содержание в нем пестицидов</a:t>
            </a:r>
          </a:p>
          <a:p>
            <a:pPr algn="ctr"/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4789" y="3044094"/>
            <a:ext cx="1922172" cy="16081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трансформационной инфракрасной спектрометрии по Фурье определяются растения и идентифицируются их части</a:t>
            </a:r>
          </a:p>
          <a:p>
            <a:pPr algn="ctr"/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7099" y="3044094"/>
            <a:ext cx="1919481" cy="117723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Гамма-счетчик Гейгера используется для проверки на наличие радиоактивного загрязнения сырья</a:t>
            </a:r>
          </a:p>
          <a:p>
            <a:pPr algn="ctr"/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6718" y="3044094"/>
            <a:ext cx="1935158" cy="191589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Квадрокупольный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масс-спектрометр позволяет быстро провести количественный химический анализ и идентифицировать </a:t>
            </a:r>
            <a:r>
              <a:rPr lang="ru-RU" alt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фитоингредиенты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образцах растительного </a:t>
            </a:r>
            <a:r>
              <a:rPr lang="ru-RU" alt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</a:t>
            </a:r>
            <a:r>
              <a:rPr lang="en-US" altLang="uk-UA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354" y="1600639"/>
            <a:ext cx="1502972" cy="1502972"/>
          </a:xfrm>
          <a:prstGeom prst="rect">
            <a:avLst/>
          </a:prstGeom>
        </p:spPr>
      </p:pic>
      <p:pic>
        <p:nvPicPr>
          <p:cNvPr id="18" name="Picture 2" descr="D:\WORK\БАД\GUIDE2020\NS-logo-primary-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4933" y="0"/>
            <a:ext cx="2269067" cy="75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2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446" y="188656"/>
            <a:ext cx="4151006" cy="426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48" y="950419"/>
            <a:ext cx="5559400" cy="93101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uk-UA" altLang="ru-RU" sz="2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УЛЬТРАС</a:t>
            </a:r>
            <a:r>
              <a:rPr lang="ru-RU" altLang="ru-RU" sz="2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ОВРЕМЕННЫЕ МЕТОДЫ АНАЛИЗА</a:t>
            </a:r>
            <a:endParaRPr lang="en-US" altLang="ru-RU" sz="28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47" y="2073439"/>
            <a:ext cx="4735985" cy="307006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приобрела новую систему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качества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продукта. </a:t>
            </a:r>
          </a:p>
          <a:p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HPTLC System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высокоэффективная инструментальная тонкослойная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хроматография,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позволяет ускорить, уточнить и усовершенствовать методы анализа любых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органических или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биохимических веществ. </a:t>
            </a:r>
            <a:endPara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оснащено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позволяет систематизировать и долгое время хранить результаты анализов.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компаний, работа которой должна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соответствовать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это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незаменимо и свидетельствует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 производителя.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76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9275" y="942190"/>
            <a:ext cx="5139000" cy="93101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2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ТЕСТИРОВАНИЕ ГОТОВОЙ ПРОДУКЦИИ</a:t>
            </a:r>
            <a:endParaRPr lang="en-US" altLang="ru-RU" sz="28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9274" y="1915545"/>
            <a:ext cx="4970726" cy="246989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каждую производственную партию каждого наименования выпускается сертификат анализа, который фиксирует результаты проверки образцов из </a:t>
            </a:r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партии по </a:t>
            </a:r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эффективности, чистоте и безопасности продукта</a:t>
            </a:r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 </a:t>
            </a:r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тестирует качество каждой партии, чтобы  гарантировать отсутствие токсинов и примесей. </a:t>
            </a:r>
            <a:r>
              <a:rPr lang="uk-UA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водится т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естирование 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весь микробный спектр, в том числе непатогенный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uk-UA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 или иные показатели не соответствуют установленным допустимым диапазонам, департамент контроля качества не выпускает партию в продажу.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5" y="437338"/>
            <a:ext cx="3935139" cy="3795924"/>
          </a:xfrm>
          <a:prstGeom prst="rect">
            <a:avLst/>
          </a:prstGeom>
        </p:spPr>
      </p:pic>
      <p:pic>
        <p:nvPicPr>
          <p:cNvPr id="7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42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1498" y="1881215"/>
            <a:ext cx="1641167" cy="1050642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95537" y="705833"/>
            <a:ext cx="8276976" cy="93101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NSP – </a:t>
            </a:r>
            <a:r>
              <a:rPr lang="ru-RU" altLang="ru-RU" sz="2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ПРИЗНАННЫЙ ЛИДЕР НА РЫНКЕ ПРОИЗВОДИТЕЛЕЙ БАД В США</a:t>
            </a:r>
            <a:endParaRPr lang="uk-UA" sz="28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1629" y="1967948"/>
            <a:ext cx="6600247" cy="71557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Forbes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назвал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Nature’s Sunshine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самых надежных компаний США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NSP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оказалась одной из </a:t>
            </a:r>
            <a:r>
              <a:rPr lang="ru-RU" alt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компаний, которые были отобраны во всей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околофармацевтической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lang="en-US" alt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1629" y="3258341"/>
            <a:ext cx="6791823" cy="114645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NSP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получила награду 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Healthiest Company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компания, которая инвестирует </a:t>
            </a:r>
            <a:r>
              <a:rPr lang="ru-RU" alt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 здоровье своих </a:t>
            </a:r>
            <a:r>
              <a:rPr lang="ru-RU" alt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r>
              <a:rPr lang="en-US" alt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этой награды подтверждает огромный вклад 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Nature’s Sunshine’s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здоровье нации, подчеркивает профессиональные достоинства ее команды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высокое качество ее продуктов и значимость миссии </a:t>
            </a:r>
            <a:r>
              <a:rPr lang="en-US" alt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NSP. 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692" y="2812254"/>
            <a:ext cx="1776779" cy="1514938"/>
          </a:xfrm>
          <a:prstGeom prst="rect">
            <a:avLst/>
          </a:prstGeom>
        </p:spPr>
      </p:pic>
      <p:pic>
        <p:nvPicPr>
          <p:cNvPr id="11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2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235" y="2127775"/>
            <a:ext cx="7891529" cy="223906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странах</a:t>
            </a: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ЕАЭС (</a:t>
            </a:r>
            <a:r>
              <a:rPr lang="uk-UA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Казахстан, </a:t>
            </a:r>
            <a:r>
              <a:rPr lang="uk-UA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uk-UA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Украине</a:t>
            </a: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омпания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NSP</a:t>
            </a: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работает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 1999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 С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тех пор и по сей день является одним из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лидеров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 продаже БАД. Чтобы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право предлагать свои продукты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этих странах, компания должна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сертификацию и регистрацию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наименования в соответствующих органах,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 в институтах, которые имеют разрешение сертифицировать специальные пищевые продукты. </a:t>
            </a:r>
          </a:p>
          <a:p>
            <a:pPr algn="ctr"/>
            <a:endParaRPr lang="uk-UA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8" y="1309660"/>
            <a:ext cx="8322468" cy="5001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СЕРТИФИКАЦИЯ БАД НА НАШЕМ РЫНКЕ</a:t>
            </a:r>
            <a:endParaRPr lang="uk-UA" sz="28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2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168349" y="626683"/>
            <a:ext cx="3483518" cy="3483518"/>
          </a:xfrm>
          <a:prstGeom prst="ellipse">
            <a:avLst/>
          </a:prstGeom>
          <a:solidFill>
            <a:srgbClr val="78B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2141" y="1156381"/>
            <a:ext cx="3779392" cy="2806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18" y="732403"/>
            <a:ext cx="5060244" cy="96179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БИОЛОГИЧЕСКИ </a:t>
            </a:r>
            <a:endParaRPr lang="en-US" altLang="ru-RU" sz="29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АКТИВНАЯ</a:t>
            </a:r>
            <a:r>
              <a:rPr lang="en-US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 </a:t>
            </a:r>
            <a:r>
              <a:rPr lang="ru-RU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ДОБАВКА</a:t>
            </a:r>
            <a:endParaRPr lang="en-US" altLang="ru-RU" sz="29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958" y="1794177"/>
            <a:ext cx="4514007" cy="106951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рмин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биологически активной добавки был предложен доктором Стивеном де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Фелис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основателем и председателем Фонда инноваций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медицине (FIM) в 1989 году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описания продуктов питания и фармацевтического производства.</a:t>
            </a:r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958" y="3008268"/>
            <a:ext cx="4803257" cy="166967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 активная добавка (БАД) – специальный пищевой продукт, предназначенный для добавления к рациону питания </a:t>
            </a:r>
            <a:r>
              <a:rPr 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uk-UA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обеспечения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нормальных и восстановления нарушенных функций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организма человека. </a:t>
            </a:r>
          </a:p>
          <a:p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Традиционно БАД делятся на три группы: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нутрицевтики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эубиотики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парафармацевтики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3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40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318" y="1205062"/>
            <a:ext cx="8508263" cy="43857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uk-UA" altLang="ru-RU" sz="24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ОБЩАЯ ДОКУМЕНТАЦИЯ НА ПРОДУКЦИЮ</a:t>
            </a:r>
            <a:endParaRPr lang="uk-UA" sz="24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19" y="1671724"/>
            <a:ext cx="8313851" cy="85407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сертификации</a:t>
            </a: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омпания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от производителя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продукцию:</a:t>
            </a:r>
          </a:p>
          <a:p>
            <a:pPr algn="ctr"/>
            <a:endParaRPr lang="uk-UA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318" y="2666301"/>
            <a:ext cx="2852708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СЕРТИФИКАТ </a:t>
            </a:r>
            <a:r>
              <a:rPr lang="en-US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GMP</a:t>
            </a:r>
            <a:endParaRPr lang="ru-RU" b="1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318" y="3373132"/>
            <a:ext cx="3592937" cy="71557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СЕРТИФИКАТ СВОБОДНОЙ ПРОДАЖИ И САНИТАРНОЙ ИНСПЕКЦИИ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319" y="4072697"/>
            <a:ext cx="3473194" cy="62323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компании свободно продавать свой продукт на территории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ыдается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штатом Юта</a:t>
            </a:r>
            <a:endParaRPr lang="uk-UA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95627" y="2450857"/>
            <a:ext cx="3968954" cy="5001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СЕРТИФИКАТ КАЧЕСТВА </a:t>
            </a:r>
            <a:r>
              <a:rPr lang="en-US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uk-UA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И БЕЗОПАСНОСТИ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5626" y="2888315"/>
            <a:ext cx="3774543" cy="43857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ыдается специальным представителем компании, что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произведены качественно</a:t>
            </a:r>
            <a:endParaRPr lang="uk-U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5627" y="3804019"/>
            <a:ext cx="3883366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uk-UA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ЗАЯВЛЕНИЕ ИЛИ ДЕКЛАРАЦИЯ </a:t>
            </a:r>
            <a:endParaRPr lang="ru-RU" b="1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5627" y="4072697"/>
            <a:ext cx="3613406" cy="43857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выдается специальным представителем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uk-U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6319" y="2888315"/>
            <a:ext cx="3613406" cy="25390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еждународный сертификат</a:t>
            </a:r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" descr="D:\WORK\БАД\GUIDE2020\NS-logo-primary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933" y="0"/>
            <a:ext cx="2269067" cy="75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35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610" y="310254"/>
            <a:ext cx="3564563" cy="4612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Free S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9867" y="300038"/>
            <a:ext cx="3556730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08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69" y="315738"/>
            <a:ext cx="3566339" cy="4615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844" y="315738"/>
            <a:ext cx="3566339" cy="4615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336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25" y="1096852"/>
            <a:ext cx="4388081" cy="62323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сертифицировать продукт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Украине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в странах ЕАЭС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предоставить образцы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определенный перечень документов: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25" y="266123"/>
            <a:ext cx="5653721" cy="74634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sz="22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ДОКУМЕНТАЦИЯ </a:t>
            </a:r>
            <a:br>
              <a:rPr lang="ru-RU" altLang="ru-RU" sz="22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НА ОТДЕЛЬНЫЙ ПРОДУКТ</a:t>
            </a:r>
            <a:endParaRPr lang="uk-UA" sz="22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578" y="754161"/>
            <a:ext cx="4093874" cy="3652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324" y="2080003"/>
            <a:ext cx="3592937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ПРОФИЛЬ ПРОДУКТА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24" y="2315736"/>
            <a:ext cx="4042264" cy="23851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аявляет, что компания произвела этот продукт</a:t>
            </a:r>
            <a:endParaRPr lang="uk-UA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14324" y="2800388"/>
            <a:ext cx="4316112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МАСТЕР-ФОРМУЛА / </a:t>
            </a:r>
            <a:r>
              <a:rPr lang="en-US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PRODUCT PROFILE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25" y="3026168"/>
            <a:ext cx="4286842" cy="74634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абсолютно весь перечень ингредиентов, который входит в состав капсулы, таблетки, или жидкости, их название на английском и латыни с указанием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использованной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растения</a:t>
            </a:r>
            <a:endParaRPr lang="uk-UA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325" y="3845956"/>
            <a:ext cx="4286842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АНАЛИЗ ОКОНЧАТЕЛЬНОГО ПРОДУКТА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25" y="4069531"/>
            <a:ext cx="4286842" cy="76173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перечень основных ингредиентов или активных веществ, витаминов или минералов, которые содержит и  должна содержать данная капсула или таблетка, а также микробиологические показатели</a:t>
            </a:r>
            <a:endParaRPr lang="uk-UA" sz="1100" dirty="0"/>
          </a:p>
        </p:txBody>
      </p:sp>
      <p:pic>
        <p:nvPicPr>
          <p:cNvPr id="18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59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889" y="174281"/>
            <a:ext cx="5653721" cy="80790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sz="24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ДОКУМЕНТАЦИЯ </a:t>
            </a:r>
            <a:br>
              <a:rPr lang="ru-RU" altLang="ru-RU" sz="24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НА ОТДЕЛЬНЫЙ ПРОДУКТ</a:t>
            </a:r>
            <a:endParaRPr lang="uk-UA" sz="24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887" y="2014535"/>
            <a:ext cx="3592937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БЕЗОПАСНОСТЬ И ТОКСИЧНОСТЬ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889" y="2326467"/>
            <a:ext cx="4209957" cy="41548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перечень основных ингредиентов и их допустимое количество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887" y="2804252"/>
            <a:ext cx="3592937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ОПИСАНИЕ ПРОДУКТА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889" y="3127417"/>
            <a:ext cx="4209957" cy="57707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статья с описанием данного продукта,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лечебных свойств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ингредиентов и опыта применения в различных странах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887" y="3833713"/>
            <a:ext cx="4314460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СПЕЦИФИКАЦИЯ НА СЫРЬЕ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87" y="4355441"/>
            <a:ext cx="3592937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ЭТИКЕТКА</a:t>
            </a:r>
            <a:endParaRPr lang="uk-UA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88" y="1325237"/>
            <a:ext cx="4286842" cy="59246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17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СПЕЦИФИКАЦИЯ ОКОНЧАТЕЛЬНОГО ПРОДУКТА</a:t>
            </a:r>
            <a:endParaRPr lang="uk-UA" sz="1700" b="1" dirty="0">
              <a:solidFill>
                <a:srgbClr val="007F6E"/>
              </a:solidFill>
              <a:latin typeface="Petersburg" pitchFamily="34" charset="0"/>
            </a:endParaRPr>
          </a:p>
        </p:txBody>
      </p:sp>
      <p:pic>
        <p:nvPicPr>
          <p:cNvPr id="18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  <p:pic>
        <p:nvPicPr>
          <p:cNvPr id="22" name="Рисунок 21" descr="products2.jpg"/>
          <p:cNvPicPr>
            <a:picLocks noChangeAspect="1"/>
          </p:cNvPicPr>
          <p:nvPr/>
        </p:nvPicPr>
        <p:blipFill>
          <a:blip r:embed="rId5" cstate="print"/>
          <a:srcRect l="1490" t="790" r="51058" b="51779"/>
          <a:stretch>
            <a:fillRect/>
          </a:stretch>
        </p:blipFill>
        <p:spPr>
          <a:xfrm>
            <a:off x="5292437" y="843558"/>
            <a:ext cx="3069458" cy="3070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8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356" y="877016"/>
            <a:ext cx="8667644" cy="99256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F6E"/>
                </a:solidFill>
                <a:latin typeface="Petersburg" pitchFamily="34" charset="0"/>
              </a:rPr>
              <a:t>АНАЛИЗ ОБРАЗЦОВ</a:t>
            </a:r>
            <a:endParaRPr lang="en-US" sz="3000" b="1" dirty="0" smtClean="0">
              <a:solidFill>
                <a:srgbClr val="007F6E"/>
              </a:solidFill>
              <a:latin typeface="Petersburg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007F6E"/>
                </a:solidFill>
                <a:latin typeface="Petersburg" pitchFamily="34" charset="0"/>
              </a:rPr>
              <a:t>ПРИ РЕГИСТРАЦИИ</a:t>
            </a:r>
            <a:endParaRPr lang="uk-UA" sz="29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938084"/>
            <a:ext cx="7046168" cy="2439119"/>
          </a:xfrm>
          <a:prstGeom prst="rect">
            <a:avLst/>
          </a:prstGeom>
          <a:noFill/>
        </p:spPr>
        <p:txBody>
          <a:bodyPr wrap="square" lIns="68570" tIns="34285" rIns="68570" bIns="34285" rtlCol="0" anchor="ctr">
            <a:spAutoFit/>
          </a:bodyPr>
          <a:lstStyle/>
          <a:p>
            <a:r>
              <a:rPr lang="ru-RU" dirty="0" smtClean="0"/>
              <a:t>Свидетельство о государственной регистрации невозможно получить без проверки образцов продукта:</a:t>
            </a:r>
          </a:p>
          <a:p>
            <a:pPr lvl="1" fontAlgn="base">
              <a:buFont typeface="Arial" pitchFamily="34" charset="0"/>
              <a:buChar char="•"/>
            </a:pPr>
            <a:r>
              <a:rPr lang="ru-RU" b="1" dirty="0" smtClean="0"/>
              <a:t>на безопасность</a:t>
            </a:r>
            <a:r>
              <a:rPr lang="ru-RU" dirty="0" smtClean="0"/>
              <a:t> - тесты на микробиологию, на тяжелые металлы, пестициды и т.п.;</a:t>
            </a:r>
          </a:p>
          <a:p>
            <a:pPr lvl="1" fontAlgn="base">
              <a:buFont typeface="Arial" pitchFamily="34" charset="0"/>
              <a:buChar char="•"/>
            </a:pPr>
            <a:r>
              <a:rPr lang="ru-RU" b="1" dirty="0" smtClean="0"/>
              <a:t>на содержание активных субстанций</a:t>
            </a:r>
            <a:r>
              <a:rPr lang="ru-RU" dirty="0" smtClean="0"/>
              <a:t> - для подтверждения заявленных производителем составов и установления эффективности рекомендованных дозировок. </a:t>
            </a:r>
          </a:p>
          <a:p>
            <a:r>
              <a:rPr lang="ru-RU" dirty="0" smtClean="0"/>
              <a:t>Прохождение государственной регистрации на наши </a:t>
            </a:r>
            <a:r>
              <a:rPr lang="ru-RU" dirty="0" err="1" smtClean="0"/>
              <a:t>БАДы</a:t>
            </a:r>
            <a:r>
              <a:rPr lang="ru-RU" dirty="0" smtClean="0"/>
              <a:t> гарантирует, что продукты безопасны для потребителей и в них действительно содержатся заявленные активные ингредиенты в заявленных дозах. Результатом прохождения регистрации является выдача Свидетельства о государственной регистрации в странах ЕАЭС и выдача протокола испытаний в Украине.</a:t>
            </a:r>
            <a:endParaRPr lang="ru-RU" dirty="0"/>
          </a:p>
        </p:txBody>
      </p:sp>
      <p:pic>
        <p:nvPicPr>
          <p:cNvPr id="7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347" y="196071"/>
            <a:ext cx="3407592" cy="4771319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58" y="196072"/>
            <a:ext cx="3396803" cy="47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0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869" y="426898"/>
            <a:ext cx="2977539" cy="412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39" y="382652"/>
            <a:ext cx="2900477" cy="412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5" descr="A picture containing tableware, plate, drawing&#10;&#10;Description automatically generated">
            <a:extLst>
              <a:ext uri="{FF2B5EF4-FFF2-40B4-BE49-F238E27FC236}">
                <a16:creationId xmlns:a16="http://schemas.microsoft.com/office/drawing/2014/main" xmlns="" id="{FC0B468A-8ADF-7942-879A-D07F4FDBA9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981" y="871513"/>
            <a:ext cx="4068464" cy="1166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980" y="2632761"/>
            <a:ext cx="8367487" cy="140806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Petersburg" pitchFamily="34" charset="0"/>
              </a:rPr>
              <a:t>ПРИРОДА ДАЕТ НАМ РЕШЕНИЯ – </a:t>
            </a:r>
            <a:endParaRPr lang="en-US" sz="2900" b="1" dirty="0" smtClean="0">
              <a:solidFill>
                <a:schemeClr val="bg1"/>
              </a:solidFill>
              <a:latin typeface="Petersburg" pitchFamily="34" charset="0"/>
            </a:endParaRPr>
          </a:p>
          <a:p>
            <a:r>
              <a:rPr lang="ru-RU" sz="2900" b="1" dirty="0" smtClean="0">
                <a:solidFill>
                  <a:schemeClr val="bg1"/>
                </a:solidFill>
                <a:latin typeface="Petersburg" pitchFamily="34" charset="0"/>
              </a:rPr>
              <a:t>МЫ БЕРЕЖНО </a:t>
            </a:r>
            <a:endParaRPr lang="en-US" sz="2900" b="1" dirty="0" smtClean="0">
              <a:solidFill>
                <a:schemeClr val="bg1"/>
              </a:solidFill>
              <a:latin typeface="Petersburg" pitchFamily="34" charset="0"/>
            </a:endParaRPr>
          </a:p>
          <a:p>
            <a:r>
              <a:rPr lang="ru-RU" sz="2900" b="1" dirty="0" smtClean="0">
                <a:solidFill>
                  <a:schemeClr val="bg1"/>
                </a:solidFill>
                <a:latin typeface="Petersburg" pitchFamily="34" charset="0"/>
              </a:rPr>
              <a:t>СОБИРАЕМ ИХ В КАПСУЛЫ</a:t>
            </a:r>
            <a:endParaRPr lang="uk-UA" sz="2900" b="1" dirty="0">
              <a:solidFill>
                <a:schemeClr val="bg1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5209" y="621656"/>
            <a:ext cx="5060244" cy="51551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NATURE’S SUNSHINE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5209" y="3017215"/>
            <a:ext cx="5025188" cy="26929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биодобавок продукция представлена брендами:</a:t>
            </a:r>
            <a:endParaRPr lang="uk-UA" sz="13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6" t="85" r="22180" b="677"/>
          <a:stretch/>
        </p:blipFill>
        <p:spPr>
          <a:xfrm>
            <a:off x="277399" y="649826"/>
            <a:ext cx="3278192" cy="3303575"/>
          </a:xfrm>
          <a:prstGeom prst="flowChartConnector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80779" y="3183035"/>
            <a:ext cx="761534" cy="1007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0886" y="3523183"/>
            <a:ext cx="2057400" cy="5001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b="1" dirty="0" smtClean="0">
                <a:solidFill>
                  <a:srgbClr val="007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MISTS</a:t>
            </a:r>
            <a:endParaRPr lang="en-US" altLang="ru-RU" b="1" dirty="0" smtClean="0">
              <a:solidFill>
                <a:srgbClr val="007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dirty="0" smtClean="0">
                <a:solidFill>
                  <a:srgbClr val="007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BREMANI CARE</a:t>
            </a:r>
            <a:endParaRPr lang="uk-UA" b="1" dirty="0">
              <a:solidFill>
                <a:srgbClr val="007F6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5235" y="3602344"/>
            <a:ext cx="1539162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b="1" dirty="0" smtClean="0">
                <a:solidFill>
                  <a:srgbClr val="007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BREMANI</a:t>
            </a:r>
            <a:endParaRPr lang="uk-UA" b="1" dirty="0">
              <a:solidFill>
                <a:srgbClr val="007F6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0885" y="4087094"/>
            <a:ext cx="1696491" cy="43857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косметическ</a:t>
            </a:r>
            <a:r>
              <a:rPr lang="uk-UA" alt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линии </a:t>
            </a:r>
            <a:b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уходу за кожей</a:t>
            </a:r>
            <a:endParaRPr lang="uk-UA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75235" y="3849527"/>
            <a:ext cx="1539162" cy="43857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uk-UA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декоративная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косметика</a:t>
            </a:r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2848" y="3234331"/>
            <a:ext cx="984645" cy="9846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45209" y="1158528"/>
            <a:ext cx="4572000" cy="2223676"/>
          </a:xfrm>
          <a:prstGeom prst="rect">
            <a:avLst/>
          </a:prstGeom>
        </p:spPr>
        <p:txBody>
          <a:bodyPr wrap="square" lIns="68570" tIns="34285" rIns="68570" bIns="34285">
            <a:spAutoFit/>
          </a:bodyPr>
          <a:lstStyle/>
          <a:p>
            <a:r>
              <a:rPr lang="ru-RU" dirty="0" smtClean="0"/>
              <a:t>Компания NSP основана в США в 1972 году Джином и Кристин Хьюз. Сегодня это собственное производство в штате Юта, 27 представительств по всему миру и миллионы независимых партнёров в 40 странах.</a:t>
            </a:r>
          </a:p>
          <a:p>
            <a:r>
              <a:rPr lang="ru-RU" dirty="0" smtClean="0"/>
              <a:t>На нашем рынке компания существует с 1999 года. В настоящее время в России, Украине, Беларуси, Казахстане и других странах рынка представлено около 100 наименований БАД.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99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4384" y="1198594"/>
            <a:ext cx="4638379" cy="243911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dirty="0" smtClean="0"/>
              <a:t>Компания NSP – за здоровый образ жизни. Идя в ногу с современными взглядами на сохранение здоровья человека и продление жизни, мы понимаем, что для этого необходимы качественные </a:t>
            </a:r>
            <a:r>
              <a:rPr lang="ru-RU" dirty="0" err="1" smtClean="0"/>
              <a:t>нутриенты</a:t>
            </a:r>
            <a:r>
              <a:rPr lang="ru-RU" dirty="0" smtClean="0"/>
              <a:t>, которые помогают восстановить дефицитные состояния и предупредить развитие болезней.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Наш приоритет - создание максимально эффективных, натуральных и безопасных продуктов.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451" y="1286566"/>
            <a:ext cx="5667388" cy="96179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uk-UA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МИССИЯ</a:t>
            </a:r>
            <a:endParaRPr lang="en-US" altLang="ru-RU" sz="2900" b="1" dirty="0" smtClean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uk-UA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КОМПАНИИ </a:t>
            </a:r>
            <a:r>
              <a:rPr lang="en-US" altLang="ru-RU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NSP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4383" y="3720314"/>
            <a:ext cx="4727831" cy="30007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en-GB" sz="1500" b="1" dirty="0" smtClean="0">
                <a:solidFill>
                  <a:srgbClr val="007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Nature’s Sunshine herbal experts since 1972</a:t>
            </a:r>
            <a:endParaRPr lang="uk-UA" sz="1500" b="1" dirty="0">
              <a:solidFill>
                <a:srgbClr val="007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4384" y="3996990"/>
            <a:ext cx="4555022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dirty="0" err="1" smtClean="0"/>
              <a:t>Nature’s</a:t>
            </a:r>
            <a:r>
              <a:rPr lang="ru-RU" dirty="0" smtClean="0"/>
              <a:t> </a:t>
            </a:r>
            <a:r>
              <a:rPr lang="ru-RU" dirty="0" err="1" smtClean="0"/>
              <a:t>Sunshine</a:t>
            </a:r>
            <a:r>
              <a:rPr lang="ru-RU" dirty="0" smtClean="0"/>
              <a:t> ― </a:t>
            </a:r>
            <a:r>
              <a:rPr lang="ru-RU" dirty="0" err="1" smtClean="0"/>
              <a:t>фитоэксперты</a:t>
            </a:r>
            <a:r>
              <a:rPr lang="ru-RU" dirty="0" smtClean="0"/>
              <a:t> с 1972 года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3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81" y="1075204"/>
            <a:ext cx="7524482" cy="117723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2400" dirty="0" smtClean="0"/>
              <a:t>Качество и эффективность продукции NSP соответствуют мировым стандартам производства и подтверждены сертификатами:</a:t>
            </a:r>
            <a:endParaRPr lang="uk-UA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60" y="2392680"/>
            <a:ext cx="1519883" cy="1519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348" y="2363703"/>
            <a:ext cx="1519883" cy="1519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759" y="2392680"/>
            <a:ext cx="1490906" cy="1490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246" y="3902558"/>
            <a:ext cx="2173310" cy="43857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MANUFACTURING PRACTIC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690" y="4368766"/>
            <a:ext cx="2028423" cy="54629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Надлежащая производственная практика</a:t>
            </a:r>
            <a:endParaRPr lang="uk-UA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3635" y="4028127"/>
            <a:ext cx="2173310" cy="25390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USDA ORGANIC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1743" y="4368766"/>
            <a:ext cx="2028423" cy="41548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санитарный фонд США</a:t>
            </a:r>
            <a:endParaRPr lang="uk-U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9301" y="3902558"/>
            <a:ext cx="2173310" cy="43857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SANITATION FOUNDATION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6077" y="4368766"/>
            <a:ext cx="2028423" cy="40779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рганический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4558" y="4028127"/>
            <a:ext cx="2173310" cy="25390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 9001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7000" y="4368766"/>
            <a:ext cx="2028423" cy="40779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ждународный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AutoShape 2" descr="https://www.nsf.org/images/nsf/1.4.2.2.a_NSF_mark.gif"/>
          <p:cNvSpPr>
            <a:spLocks noChangeAspect="1" noChangeArrowheads="1"/>
          </p:cNvSpPr>
          <p:nvPr/>
        </p:nvSpPr>
        <p:spPr bwMode="auto">
          <a:xfrm>
            <a:off x="116682" y="-108346"/>
            <a:ext cx="228600" cy="228601"/>
          </a:xfrm>
          <a:prstGeom prst="rect">
            <a:avLst/>
          </a:prstGeom>
          <a:noFill/>
        </p:spPr>
        <p:txBody>
          <a:bodyPr vert="horz" wrap="square" lIns="68570" tIns="34285" rIns="68570" bIns="3428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1.4.2.2.a_NSF_mar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3206" y="2424020"/>
            <a:ext cx="1476468" cy="1476468"/>
          </a:xfrm>
          <a:prstGeom prst="rect">
            <a:avLst/>
          </a:prstGeom>
        </p:spPr>
      </p:pic>
      <p:pic>
        <p:nvPicPr>
          <p:cNvPr id="24" name="Picture 2" descr="D:\WORK\БАД\GUIDE2020\NS-logo-primary-whit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4933" y="0"/>
            <a:ext cx="2269067" cy="75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26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287" y="214082"/>
            <a:ext cx="4758134" cy="90023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en-US" altLang="uk-UA" sz="3600" b="1" dirty="0">
                <a:solidFill>
                  <a:srgbClr val="007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endParaRPr lang="uk-UA" sz="3600" dirty="0">
              <a:solidFill>
                <a:srgbClr val="007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uk-UA" sz="1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GOOD MANUFACTURING PRACTIC</a:t>
            </a:r>
            <a:r>
              <a:rPr lang="en-US" altLang="uk-UA" sz="18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E</a:t>
            </a:r>
            <a:endParaRPr lang="uk-UA" sz="18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4106017"/>
            <a:ext cx="9144000" cy="34289"/>
          </a:xfrm>
          <a:prstGeom prst="rect">
            <a:avLst/>
          </a:prstGeom>
          <a:solidFill>
            <a:srgbClr val="78B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3768" y="202844"/>
            <a:ext cx="3673832" cy="4751069"/>
          </a:xfrm>
          <a:ln>
            <a:solidFill>
              <a:schemeClr val="tx1"/>
            </a:solidFill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274286" y="1327455"/>
            <a:ext cx="4711796" cy="199284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en-US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 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(Надлежащая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практика) </a:t>
            </a:r>
            <a:r>
              <a:rPr lang="en-US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норм </a:t>
            </a:r>
            <a:r>
              <a:rPr lang="en-US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в отношении производства лекарственных средств, продуктов питания, пищевых добавок и активных ингредиентов. </a:t>
            </a:r>
            <a:r>
              <a:rPr lang="uk-UA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uk-UA" alt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отображает</a:t>
            </a:r>
            <a:r>
              <a:rPr lang="uk-UA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целостный подход и регулирует параметры производства и лабораторной проверки.</a:t>
            </a:r>
            <a:r>
              <a:rPr lang="ru-RU" altLang="uk-UA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uk-UA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alt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 </a:t>
            </a:r>
            <a:r>
              <a:rPr lang="en-US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производства 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 активной добавки в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требованиями, установленными при разработке </a:t>
            </a:r>
            <a:r>
              <a:rPr lang="uk-UA" alt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 соответствии с требованиями органа, регистрирующего данный препарат.</a:t>
            </a:r>
            <a:endParaRPr lang="uk-UA" alt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1029" y="4050898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499885" y="4050898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97446" y="3688724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6302" y="3638976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47" y="4280256"/>
            <a:ext cx="1630788" cy="40779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США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546" y="4280255"/>
            <a:ext cx="1877901" cy="57707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рекомендовала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странам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применять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59060" y="4061806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3935478" y="3649884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4163" y="4291163"/>
            <a:ext cx="1725018" cy="57707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Nature’s Sunshine </a:t>
            </a:r>
            <a:b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получила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286" y="241597"/>
            <a:ext cx="4758134" cy="46934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en-US" altLang="uk-UA" sz="26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NSF INTERNATIONAL</a:t>
            </a:r>
            <a:endParaRPr lang="uk-UA" sz="26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4067159"/>
            <a:ext cx="9144000" cy="34289"/>
          </a:xfrm>
          <a:prstGeom prst="rect">
            <a:avLst/>
          </a:prstGeom>
          <a:solidFill>
            <a:srgbClr val="78B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74287" y="894625"/>
            <a:ext cx="3956423" cy="29469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национальный американский стандарт качества, 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охватывающий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контроль за организацией производства продукции, так и оценку качества самих выпускаемых средств. </a:t>
            </a:r>
            <a:endParaRPr lang="ru-RU" altLang="uk-UA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(</a:t>
            </a:r>
            <a:r>
              <a:rPr lang="en-US" altLang="uk-U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Sanitation Foundation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гарантирует, что при производстве данного продукта использовали только проверенное, безопасное сырье, процесс производства подвергся жесткой проверке на предмет безопасности как для рабочих, так и для конечного продукта, и наконец, что конечный продукт </a:t>
            </a:r>
            <a:r>
              <a:rPr lang="ru-RU" alt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экологичен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 безопасен для человека и окружающей среды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uk-UA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езависимый</a:t>
            </a:r>
            <a:r>
              <a:rPr lang="ru-RU" alt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uk-UA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</a:t>
            </a:r>
            <a:r>
              <a:rPr lang="uk-UA" alt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гарантирует, что продукция и оборудование тестируются и оцениваются ей абсолютно беспристрастно.</a:t>
            </a:r>
            <a:endParaRPr lang="uk-UA" alt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1029" y="4012040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897433" y="4012040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97446" y="3649866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1944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3850" y="3600119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47" y="4241398"/>
            <a:ext cx="1630788" cy="83868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</a:t>
            </a:r>
            <a:r>
              <a:rPr 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</a:t>
            </a:r>
            <a:r>
              <a:rPr 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Американским </a:t>
            </a:r>
            <a:r>
              <a:rPr lang="ru-RU" altLang="uk-U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Национальным Институтом Стандартов (ANSI</a:t>
            </a:r>
            <a:r>
              <a:rPr lang="ru-RU" alt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6096" y="4241399"/>
            <a:ext cx="1877901" cy="37701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Nature’s Sunshine 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получила </a:t>
            </a:r>
            <a:r>
              <a:rPr lang="uk-UA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NSF</a:t>
            </a:r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673" y="906480"/>
            <a:ext cx="4616414" cy="35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D:\WORK\БАД\GUIDE2020\nslogo-pepperm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4519136"/>
            <a:ext cx="1828800" cy="5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83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703" y="1181234"/>
            <a:ext cx="4758134" cy="51551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en-US" altLang="uk-UA" sz="2900" b="1" dirty="0" smtClean="0">
                <a:solidFill>
                  <a:srgbClr val="007F6E"/>
                </a:solidFill>
                <a:latin typeface="Petersburg" pitchFamily="34" charset="0"/>
                <a:cs typeface="Arial" panose="020B0604020202020204" pitchFamily="34" charset="0"/>
              </a:rPr>
              <a:t>ORGANIC CERTIFICATE</a:t>
            </a:r>
            <a:endParaRPr lang="uk-UA" sz="29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4106017"/>
            <a:ext cx="9144000" cy="34289"/>
          </a:xfrm>
          <a:prstGeom prst="rect">
            <a:avLst/>
          </a:prstGeom>
          <a:solidFill>
            <a:srgbClr val="78B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18871" y="1813432"/>
            <a:ext cx="4711796" cy="166967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en-US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или Национальный Органический Стандарт, был принят в рамках уникальной национальной программы 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переходу граждан страны на потребление здоровых 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натуральных органических продуктов. На сегодняшний день продукция с маркировкой USDA </a:t>
            </a:r>
            <a:r>
              <a:rPr lang="en-GB" altLang="uk-UA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uk-UA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rganiс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S. Department of Agriculture</a:t>
            </a:r>
            <a:r>
              <a:rPr lang="ru-RU" altLang="uk-U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uk-U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гарантированно содержит не менее 95% экологически чистых натуральных компонентов.</a:t>
            </a:r>
            <a:endParaRPr lang="uk-UA" altLang="uk-UA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14136" y="4050898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90554" y="3688724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355" y="4280256"/>
            <a:ext cx="1630788" cy="74634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 сельского хозяйства США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09200" y="4040310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2985618" y="3628388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304" y="4269667"/>
            <a:ext cx="1725018" cy="577071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 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получила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</a:p>
          <a:p>
            <a:pPr algn="ctr"/>
            <a:r>
              <a:rPr lang="uk-UA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Ют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Содержимое 4" descr="Сертификат Органи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4913" y="166257"/>
            <a:ext cx="3709454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9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22" y="844919"/>
            <a:ext cx="4758134" cy="51551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en-US" altLang="ru-RU" sz="2900" b="1" dirty="0">
                <a:solidFill>
                  <a:srgbClr val="007F6E"/>
                </a:solidFill>
                <a:latin typeface="Petersburg" pitchFamily="34" charset="0"/>
              </a:rPr>
              <a:t>ISO 9001:2015</a:t>
            </a:r>
            <a:endParaRPr lang="uk-UA" sz="2900" dirty="0">
              <a:solidFill>
                <a:srgbClr val="007F6E"/>
              </a:solidFill>
              <a:latin typeface="Petersburg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3960008"/>
            <a:ext cx="9144000" cy="34289"/>
          </a:xfrm>
          <a:prstGeom prst="rect">
            <a:avLst/>
          </a:prstGeom>
          <a:solidFill>
            <a:srgbClr val="78B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32222" y="1472182"/>
            <a:ext cx="4944017" cy="1977454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r>
              <a:rPr lang="ru-RU" alt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US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9001:2015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Organization for Standardization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описывает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качества (управления качеством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</a:t>
            </a:r>
            <a:r>
              <a:rPr lang="ru-RU" alt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единый подход к пониманию, какой должна быть система управления организацией для того, чтобы ее деятельность была максимально качественной. </a:t>
            </a:r>
            <a:endParaRPr lang="ru-RU" altLang="uk-UA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Во-первых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взаимодействии с «внешней средой», то есть потребителями</a:t>
            </a:r>
            <a:r>
              <a:rPr lang="ru-RU" alt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оказании услуг, выполнении работ, производстве продукции. Во-вторых, внутри организации, </a:t>
            </a:r>
            <a:endParaRPr lang="ru-RU" altLang="uk-UA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отношению к работникам организации.</a:t>
            </a:r>
            <a:endParaRPr lang="uk-UA" alt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14136" y="3904889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90554" y="3542714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684" y="4124905"/>
            <a:ext cx="1904132" cy="68479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k-UA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тандарт</a:t>
            </a:r>
            <a:r>
              <a:rPr 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</a:t>
            </a:r>
            <a:r>
              <a:rPr lang="uk-UA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</a:t>
            </a:r>
            <a:r>
              <a:rPr 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Международной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</a:t>
            </a:r>
            <a:r>
              <a:rPr lang="uk-UA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Стандартизации ISO/TS 176</a:t>
            </a:r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09200" y="3894301"/>
            <a:ext cx="135227" cy="135228"/>
          </a:xfrm>
          <a:prstGeom prst="ellipse">
            <a:avLst/>
          </a:prstGeom>
          <a:solidFill>
            <a:srgbClr val="78BA32"/>
          </a:solidFill>
          <a:ln>
            <a:solidFill>
              <a:srgbClr val="78B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2985618" y="3482379"/>
            <a:ext cx="782392" cy="330850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78B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uk-UA" sz="1700" b="1" dirty="0">
              <a:solidFill>
                <a:srgbClr val="78BA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304" y="4123657"/>
            <a:ext cx="1725018" cy="746348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 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завершила </a:t>
            </a:r>
            <a:r>
              <a:rPr lang="uk-UA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сертификацию</a:t>
            </a: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стандарту </a:t>
            </a:r>
            <a:br>
              <a:rPr lang="uk-UA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US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9001:2015</a:t>
            </a: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" b="1186"/>
          <a:stretch/>
        </p:blipFill>
        <p:spPr bwMode="auto">
          <a:xfrm>
            <a:off x="5176239" y="154547"/>
            <a:ext cx="3680330" cy="46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97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1359</Words>
  <Application>Microsoft Office PowerPoint</Application>
  <PresentationFormat>Экран (16:9)</PresentationFormat>
  <Paragraphs>175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Tabimori</cp:lastModifiedBy>
  <cp:revision>257</cp:revision>
  <dcterms:created xsi:type="dcterms:W3CDTF">2020-04-20T16:19:10Z</dcterms:created>
  <dcterms:modified xsi:type="dcterms:W3CDTF">2020-05-27T13:45:34Z</dcterms:modified>
</cp:coreProperties>
</file>